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</p:sldMasterIdLst>
  <p:notesMasterIdLst>
    <p:notesMasterId r:id="rId36"/>
  </p:notesMasterIdLst>
  <p:sldIdLst>
    <p:sldId id="284" r:id="rId6"/>
    <p:sldId id="288" r:id="rId7"/>
    <p:sldId id="294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266" r:id="rId16"/>
    <p:sldId id="270" r:id="rId17"/>
    <p:sldId id="274" r:id="rId18"/>
    <p:sldId id="272" r:id="rId19"/>
    <p:sldId id="273" r:id="rId20"/>
    <p:sldId id="275" r:id="rId21"/>
    <p:sldId id="276" r:id="rId22"/>
    <p:sldId id="292" r:id="rId23"/>
    <p:sldId id="277" r:id="rId24"/>
    <p:sldId id="278" r:id="rId25"/>
    <p:sldId id="279" r:id="rId26"/>
    <p:sldId id="283" r:id="rId27"/>
    <p:sldId id="280" r:id="rId28"/>
    <p:sldId id="281" r:id="rId29"/>
    <p:sldId id="282" r:id="rId30"/>
    <p:sldId id="303" r:id="rId31"/>
    <p:sldId id="291" r:id="rId32"/>
    <p:sldId id="289" r:id="rId33"/>
    <p:sldId id="305" r:id="rId34"/>
    <p:sldId id="30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15086-06BC-4F78-B508-4E1F94CCB86B}" type="datetimeFigureOut">
              <a:rPr lang="en-US" smtClean="0"/>
              <a:t>8/22/2023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4AFE6-52F8-436F-9DAC-607E2BE5A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3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E07-0D9B-46D8-BDF6-113470883AEE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CB0B-9693-4C84-B8A7-C179504174C1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5CB5-B0DA-484F-8132-CBB55378A096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B214-A8D6-48E1-AD07-9FDDFB49992B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E1D0-BEDF-4E9F-A02B-2691899FDBB2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7541-9E29-44AB-A68C-916B383A18DA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9AE5-DF3F-40D4-8E77-C7D795267FB1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8D71-4926-4198-8642-C92BA4459EE0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E810-1BBD-417F-8357-CD8793C3345E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7DA7-590F-436C-BB4D-3C65C304BBC3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87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AB6D-4425-45B3-AC0C-A9E156152158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3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61E5-711E-493C-AF6A-511E07CC4027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7795-AC99-4269-9991-923B8264E210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56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87C94-DD11-44E1-985E-C82069EFC1D7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878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714-DAFE-45CA-B5F4-49AA2F6E572F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63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ACE2-68C3-4905-A513-26292C6F7FEE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22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2E7BD-D9C3-46F7-A734-C8F6792E4D52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885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3C30-756C-4044-A1EA-7D59AA0357D9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37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480E-10CE-43E0-A1C0-FFD842880C9A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80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2AD7-5E1D-4E74-B69C-574B45F75B15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88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05713-B9E6-44B6-939F-974E7BB1D034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28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EC78-668B-46BF-9A0D-EE02331BC267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728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9C32-809A-4B64-AF40-9FCFDB5E4634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9DCE-0B1D-4514-816B-E8B0308382DC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17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A956-AABD-4235-9B78-6A758EFC01A3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8347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0EB8-8AA5-4ADD-B0DB-CA73E63AF96B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93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EC74-8527-40C5-9A48-33E3FEDC5024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48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1030-3F6D-44ED-9920-400EDDF530D3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8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9C10F-2495-4851-AD79-E9B16E7642C2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7628-4F55-4B87-93B8-225C5DA6E6E8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8B77-5EED-4CAF-BDEC-0286048F523F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9E32-909C-488E-A993-3AB241A55493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71D2-5359-46BB-8670-FCE7FAAE3A19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ECC3-5B0D-4D6D-BAE8-74052087C39B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8FC741A-EEFA-4E27-8225-13880316290C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5B4081-9D2E-4380-8B0A-6F9437CAE33F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CONFIDENTIAL &amp; PRIVILEGED ATTORNEY-CLIENT COMMUNICATION AND ATTORNEY WORK PRODUCT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77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511F85B-5967-428B-BE8B-819A79813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20" y="-32945"/>
            <a:ext cx="12191980" cy="6857990"/>
          </a:xfrm>
          <a:prstGeom prst="rect">
            <a:avLst/>
          </a:prstGeom>
        </p:spPr>
      </p:pic>
      <p:sp>
        <p:nvSpPr>
          <p:cNvPr id="36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2000">
                <a:schemeClr val="dk2">
                  <a:tint val="97000"/>
                  <a:hueMod val="92000"/>
                  <a:satMod val="169000"/>
                  <a:lumMod val="164000"/>
                  <a:alpha val="79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12CC5-3F64-4837-AE94-66C400A32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74" y="2509284"/>
            <a:ext cx="8163652" cy="2486049"/>
          </a:xfrm>
        </p:spPr>
        <p:txBody>
          <a:bodyPr>
            <a:normAutofit/>
          </a:bodyPr>
          <a:lstStyle/>
          <a:p>
            <a:r>
              <a:rPr lang="en-US" b="1" dirty="0"/>
              <a:t>IKM-HS Superfund Site:</a:t>
            </a:r>
            <a:br>
              <a:rPr lang="en-US" b="1" dirty="0"/>
            </a:br>
            <a:r>
              <a:rPr lang="en-US" b="1" dirty="0"/>
              <a:t>Town council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012D5-B732-49FA-8D2C-A5C52B364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5071532"/>
            <a:ext cx="5133408" cy="914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August 22, 2023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C6252F-9468-4CFE-8A28-0DFE703FB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54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PURPOSE OF TODAY’S PRESENTATION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Identify the specific ICs being considered for discussion with EPA/ADEQ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 Discuss –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Intersection of IC development and general land use planning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Importance of marrying EPA’s remedy with Town’s redevelopment options for remediated properties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23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511F85B-5967-428B-BE8B-819A79813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2000">
                <a:schemeClr val="dk2">
                  <a:tint val="97000"/>
                  <a:hueMod val="92000"/>
                  <a:satMod val="169000"/>
                  <a:lumMod val="164000"/>
                  <a:alpha val="79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12CC5-3F64-4837-AE94-66C400A32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74" y="2509284"/>
            <a:ext cx="6767736" cy="2486049"/>
          </a:xfrm>
        </p:spPr>
        <p:txBody>
          <a:bodyPr>
            <a:normAutofit/>
          </a:bodyPr>
          <a:lstStyle/>
          <a:p>
            <a:r>
              <a:rPr lang="en-US" b="1" dirty="0"/>
              <a:t>Case study:</a:t>
            </a:r>
            <a:br>
              <a:rPr lang="en-US" b="1" dirty="0"/>
            </a:br>
            <a:r>
              <a:rPr lang="en-US" b="1" dirty="0" err="1"/>
              <a:t>midvale</a:t>
            </a:r>
            <a:r>
              <a:rPr lang="en-US" b="1" dirty="0"/>
              <a:t>, UTAH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012D5-B732-49FA-8D2C-A5C52B364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5071532"/>
            <a:ext cx="5133408" cy="914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August 22, 2023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C6252F-9468-4CFE-8A28-0DFE703FB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7310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1871-1971: </a:t>
            </a:r>
            <a:r>
              <a:rPr lang="en-US" sz="2400" dirty="0">
                <a:solidFill>
                  <a:schemeClr val="tx1"/>
                </a:solidFill>
              </a:rPr>
              <a:t>Industrial operations included - 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Five copper and lead smelters (all closed by 1958)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Lead refinery (started in 1933)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Lead, copper, and zinc ore processing and milling facilities (closed in 1971)</a:t>
            </a: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5E94169-B713-569E-3318-B08D7A81E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038" y="3575328"/>
            <a:ext cx="3916594" cy="25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8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9234229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1871-1971: </a:t>
            </a:r>
            <a:r>
              <a:rPr lang="en-US" sz="2400" dirty="0">
                <a:solidFill>
                  <a:schemeClr val="tx1"/>
                </a:solidFill>
              </a:rPr>
              <a:t>Environmental impacts included -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Tailings (10,000,000 cubic yards up to 50 feet deep)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Slag, baghouse dusts, demolition debris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Smelter fume fallout, wind dispersion of tailings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Surface water transport of tailings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Residential, municipal reuse of tailings for fill, gardens, winter sanding of roads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endParaRPr lang="en-US" sz="15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800F86-AA23-6AF2-897A-54F23FB0D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01"/>
          <a:stretch/>
        </p:blipFill>
        <p:spPr>
          <a:xfrm>
            <a:off x="7547892" y="3529008"/>
            <a:ext cx="3959896" cy="26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02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26577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9749365" cy="3615267"/>
          </a:xfrm>
        </p:spPr>
        <p:txBody>
          <a:bodyPr>
            <a:normAutofit fontScale="92500" lnSpcReduction="10000"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1980: </a:t>
            </a:r>
            <a:r>
              <a:rPr lang="en-US" sz="2600" dirty="0">
                <a:solidFill>
                  <a:schemeClr val="tx1"/>
                </a:solidFill>
              </a:rPr>
              <a:t>Congress adopts Superfund law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1983: </a:t>
            </a:r>
            <a:r>
              <a:rPr lang="en-US" sz="2600" dirty="0">
                <a:solidFill>
                  <a:schemeClr val="tx1"/>
                </a:solidFill>
              </a:rPr>
              <a:t>EPA/Utah DEQ conduct preliminary assessments of the abandoned smelter, refinery, milling complex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1986: </a:t>
            </a:r>
            <a:r>
              <a:rPr lang="en-US" sz="2600" dirty="0">
                <a:solidFill>
                  <a:schemeClr val="tx1"/>
                </a:solidFill>
              </a:rPr>
              <a:t>EPA divides the Midvale complex into 2 Superfund sites and proposes each for addition to the NPL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600" dirty="0">
                <a:solidFill>
                  <a:schemeClr val="tx1"/>
                </a:solidFill>
              </a:rPr>
              <a:t>Sharon Steel Superfund Site (460 acres) 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600" dirty="0">
                <a:solidFill>
                  <a:schemeClr val="tx1"/>
                </a:solidFill>
              </a:rPr>
              <a:t>Midvale Slag Superfund Site (446 acres) </a:t>
            </a:r>
          </a:p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1991: </a:t>
            </a:r>
            <a:r>
              <a:rPr lang="en-US" sz="2600" dirty="0">
                <a:solidFill>
                  <a:schemeClr val="tx1"/>
                </a:solidFill>
              </a:rPr>
              <a:t>Both sites added to the NPL</a:t>
            </a:r>
            <a:r>
              <a:rPr lang="en-US" dirty="0">
                <a:solidFill>
                  <a:schemeClr val="tx1"/>
                </a:solidFill>
              </a:rPr>
              <a:t>	</a:t>
            </a:r>
          </a:p>
          <a:p>
            <a:pPr marL="0" indent="0">
              <a:buSzPct val="700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B555B00-2BFA-C65F-4A59-B2A85BED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068" y="3768173"/>
            <a:ext cx="3487845" cy="261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66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FFFF00"/>
                </a:solidFill>
              </a:rPr>
              <a:t>Sharon Steel Superfund Site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1991-98:</a:t>
            </a:r>
            <a:r>
              <a:rPr lang="en-US" sz="2400" dirty="0">
                <a:solidFill>
                  <a:schemeClr val="tx1"/>
                </a:solidFill>
              </a:rPr>
              <a:t> EPA performs remedial work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Consolidating, regrading, capping and fencing 10,000,000 cubic yards of tailings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Deed restrictions recorded strictly limiting future development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1999:</a:t>
            </a:r>
            <a:r>
              <a:rPr lang="en-US" sz="2400" dirty="0">
                <a:solidFill>
                  <a:schemeClr val="tx1"/>
                </a:solidFill>
              </a:rPr>
              <a:t> EPA declares remedial work completed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547B237-15C0-8E9C-D842-612DA89D7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4" r="13477"/>
          <a:stretch/>
        </p:blipFill>
        <p:spPr>
          <a:xfrm>
            <a:off x="8210937" y="4065968"/>
            <a:ext cx="3603529" cy="239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60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126685" cy="3615267"/>
          </a:xfrm>
        </p:spPr>
        <p:txBody>
          <a:bodyPr>
            <a:no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FFFF00"/>
                </a:solidFill>
              </a:rPr>
              <a:t>Midvale Slag Superfund Site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1992:</a:t>
            </a:r>
            <a:r>
              <a:rPr lang="en-US" sz="2400" dirty="0">
                <a:solidFill>
                  <a:schemeClr val="tx1"/>
                </a:solidFill>
              </a:rPr>
              <a:t> EPA divides site into 2 operable units (OUs) 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OU-1: Northern 266 acres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OU-2: Southern 180 acres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1995:</a:t>
            </a:r>
            <a:r>
              <a:rPr lang="en-US" sz="2400" dirty="0">
                <a:solidFill>
                  <a:schemeClr val="tx1"/>
                </a:solidFill>
              </a:rPr>
              <a:t> EPA issues ROD for OU-1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Residential soil removal/remedial actions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Deed restrictions strictly limit future development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31F562-8A5A-12CD-C687-C9E1468EF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7" t="5354" r="8727" b="10263"/>
          <a:stretch/>
        </p:blipFill>
        <p:spPr>
          <a:xfrm>
            <a:off x="8291277" y="4437200"/>
            <a:ext cx="3495620" cy="20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48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-9256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40" y="487889"/>
            <a:ext cx="9159584" cy="3615267"/>
          </a:xfrm>
        </p:spPr>
        <p:txBody>
          <a:bodyPr>
            <a:no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FFFF00"/>
                </a:solidFill>
              </a:rPr>
              <a:t>Midvale Slag Superfund Site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1999:</a:t>
            </a:r>
            <a:r>
              <a:rPr lang="en-US" sz="2400" dirty="0">
                <a:solidFill>
                  <a:schemeClr val="tx1"/>
                </a:solidFill>
              </a:rPr>
              <a:t> EPA completes remedial work on OU-1, turns its attention to OU-2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PROBLEM:</a:t>
            </a:r>
            <a:endParaRPr lang="en-US" sz="2400" dirty="0">
              <a:solidFill>
                <a:schemeClr val="tx1"/>
              </a:solidFill>
            </a:endParaRP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City faces rapid growth, with limited land availability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Superfund-restricted properties comprise more than 700 acres near city center and major transportation routes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E3E834-0B2F-F5D8-3751-0A5F7C314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3" t="10816" b="10993"/>
          <a:stretch/>
        </p:blipFill>
        <p:spPr>
          <a:xfrm>
            <a:off x="7996164" y="4103156"/>
            <a:ext cx="3813320" cy="23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32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6199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E3E834-0B2F-F5D8-3751-0A5F7C314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3" t="10816" b="10993"/>
          <a:stretch/>
        </p:blipFill>
        <p:spPr>
          <a:xfrm>
            <a:off x="-154052" y="-18174"/>
            <a:ext cx="12333352" cy="687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41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9337506" cy="3615267"/>
          </a:xfrm>
        </p:spPr>
        <p:txBody>
          <a:bodyPr>
            <a:no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FFFF00"/>
                </a:solidFill>
              </a:rPr>
              <a:t>Midvale Slag Superfund Site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1999-2000:</a:t>
            </a:r>
            <a:r>
              <a:rPr lang="en-US" sz="2400" dirty="0">
                <a:solidFill>
                  <a:schemeClr val="tx1"/>
                </a:solidFill>
              </a:rPr>
              <a:t> City, EPA, Utah DEQ, PRP landowner discuss options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Goal – transform environmentally impacted and Superfund-restricted land to a community asset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Parties agree to marry remediation and reuse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City adopts “Bingham Junction Master Plan”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87DD54-DEEB-D980-AB93-3ED2FA5C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3" t="7615" r="11303" b="12966"/>
          <a:stretch/>
        </p:blipFill>
        <p:spPr>
          <a:xfrm>
            <a:off x="7667001" y="4091319"/>
            <a:ext cx="4146210" cy="24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93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Town Council’s May 13, 2023 Letter to EPA (unanimously approved, signed)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Core messages –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The Town supports EPA’s proposed remedial alternative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But, the “institutional control” dimension of EPA’s remedy was inadequately developed, putting the remedy and Town at risk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EPA, ADEQ, and the Town need to partner on IC development because the Town must be the primary IC adopter and enforcer</a:t>
            </a: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4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FFFF00"/>
                </a:solidFill>
              </a:rPr>
              <a:t>Midvale Slag Superfund Site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2001: </a:t>
            </a:r>
            <a:r>
              <a:rPr lang="en-US" sz="2400" dirty="0">
                <a:solidFill>
                  <a:schemeClr val="tx1"/>
                </a:solidFill>
              </a:rPr>
              <a:t>City rezones Midvale Slag Superfund Site, designating it the “Bingham Junction Zone”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2002: </a:t>
            </a:r>
            <a:r>
              <a:rPr lang="en-US" sz="2400" dirty="0">
                <a:solidFill>
                  <a:schemeClr val="tx1"/>
                </a:solidFill>
              </a:rPr>
              <a:t>EPA issues ROD for OU-2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City’s reuse/redevelopment plan for area is identified as an “additional” remedial action objective guiding site cleanup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EPA and City jointly develop ICs that protect the remedy and encourage reuse/redevelopment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C7C90D9-7A47-3EF9-7B77-71E95F084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110" y="2130766"/>
            <a:ext cx="2346660" cy="434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1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264479" cy="3615267"/>
          </a:xfrm>
        </p:spPr>
        <p:txBody>
          <a:bodyPr>
            <a:no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FFFF00"/>
                </a:solidFill>
              </a:rPr>
              <a:t>Midvale Slag Superfund Site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2004: </a:t>
            </a:r>
            <a:r>
              <a:rPr lang="en-US" sz="2400" dirty="0">
                <a:solidFill>
                  <a:schemeClr val="tx1"/>
                </a:solidFill>
              </a:rPr>
              <a:t>City, EPA, Utah DEQ, landowner execute Consent Decree for OU-2</a:t>
            </a:r>
            <a:endParaRPr lang="en-US" sz="2400" b="1" dirty="0">
              <a:solidFill>
                <a:schemeClr val="tx1"/>
              </a:solidFill>
            </a:endParaRP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2006: </a:t>
            </a:r>
            <a:r>
              <a:rPr lang="en-US" sz="2400" dirty="0">
                <a:solidFill>
                  <a:schemeClr val="tx1"/>
                </a:solidFill>
              </a:rPr>
              <a:t>EPA updates its 1995 ROD for OU-1 to reflect and accommodate City’s reuse/redevelopment plans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2007:</a:t>
            </a:r>
            <a:r>
              <a:rPr lang="en-US" sz="2400" dirty="0">
                <a:solidFill>
                  <a:schemeClr val="tx1"/>
                </a:solidFill>
              </a:rPr>
              <a:t> EPA completes its OU-2 remedy; City adopts comprehensive IC ordinance covering Midvale Slag and Sharon Steel Superfund Sites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C12994-5A65-8F6C-E8D5-25D4E1A9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107" y="3052356"/>
            <a:ext cx="2914885" cy="35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2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12698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166428" cy="3615267"/>
          </a:xfrm>
        </p:spPr>
        <p:txBody>
          <a:bodyPr>
            <a:noAutofit/>
          </a:bodyPr>
          <a:lstStyle/>
          <a:p>
            <a:pPr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FFFF00"/>
                </a:solidFill>
              </a:rPr>
              <a:t>Sharon Steel and Midvale Slag Superfund Sites</a:t>
            </a:r>
          </a:p>
          <a:p>
            <a:pPr lvl="1">
              <a:buSzPct val="70000"/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chemeClr val="tx1"/>
                </a:solidFill>
              </a:rPr>
              <a:t>2008 to Today: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Both Superfund sites delisted from NPL, have received “ready for reuse” certificates, and are redeveloped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Sharon Steel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tx1"/>
                </a:solidFill>
              </a:rPr>
              <a:t>“Jordan Bluffs”</a:t>
            </a:r>
          </a:p>
          <a:p>
            <a:pPr lvl="2"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Midvale Slag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tx1"/>
                </a:solidFill>
              </a:rPr>
              <a:t>“Bingham Junction”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21F3538-861A-588E-5A3D-2344E037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73" y="3591364"/>
            <a:ext cx="3743048" cy="290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1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12698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F24F95-E8F3-4D3C-9A61-FB38556B2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594"/>
          <a:stretch/>
        </p:blipFill>
        <p:spPr>
          <a:xfrm>
            <a:off x="5943394" y="1004093"/>
            <a:ext cx="5434355" cy="3614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978B2-8447-05DD-3241-496FB306F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83"/>
          <a:stretch/>
        </p:blipFill>
        <p:spPr>
          <a:xfrm>
            <a:off x="341006" y="1015215"/>
            <a:ext cx="5321743" cy="3603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AC8170-3399-3984-85A9-C4486DC63686}"/>
              </a:ext>
            </a:extLst>
          </p:cNvPr>
          <p:cNvSpPr txBox="1"/>
          <p:nvPr/>
        </p:nvSpPr>
        <p:spPr>
          <a:xfrm>
            <a:off x="3459079" y="818499"/>
            <a:ext cx="4596063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Sharon Steel </a:t>
            </a:r>
            <a:r>
              <a:rPr lang="en-US" sz="2000" b="1" dirty="0">
                <a:solidFill>
                  <a:srgbClr val="FFFF00"/>
                </a:solidFill>
                <a:sym typeface="Wingdings" panose="05000000000000000000" pitchFamily="2" charset="2"/>
              </a:rPr>
              <a:t> Jordan Bluffs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5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DB16CA-AFB1-2F00-3AD4-96F42B57D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99"/>
          <a:stretch/>
        </p:blipFill>
        <p:spPr>
          <a:xfrm>
            <a:off x="874140" y="1090347"/>
            <a:ext cx="4919579" cy="35909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145EF9D-C71A-D9F8-5E78-5035E1013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747"/>
          <a:stretch/>
        </p:blipFill>
        <p:spPr>
          <a:xfrm>
            <a:off x="6168315" y="1096703"/>
            <a:ext cx="4919579" cy="3590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8EA4C-AE2D-60BA-ED7F-B108C5E97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256" y="825407"/>
            <a:ext cx="459678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49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EAFE5E-3EBF-4503-A41D-FF1C6D30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778" y="463217"/>
            <a:ext cx="9046368" cy="4271210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OBSERVATIONS: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Important differences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Midvale’s urban location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Participating PRP/landowner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Important similarities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Superfund site profiles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EPA’s remediation strategy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83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EAFE5E-3EBF-4503-A41D-FF1C6D30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778" y="463217"/>
            <a:ext cx="9046368" cy="4271210"/>
          </a:xfrm>
        </p:spPr>
        <p:txBody>
          <a:bodyPr>
            <a:normAutofit fontScale="62500" lnSpcReduction="20000"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OBSERVATIONS:</a:t>
            </a:r>
          </a:p>
          <a:p>
            <a:pPr lvl="1"/>
            <a:r>
              <a:rPr lang="en-US" sz="3800" dirty="0">
                <a:solidFill>
                  <a:schemeClr val="tx1"/>
                </a:solidFill>
              </a:rPr>
              <a:t>Key lessons - </a:t>
            </a:r>
          </a:p>
          <a:p>
            <a:pPr lvl="2"/>
            <a:r>
              <a:rPr lang="en-US" sz="3800" dirty="0">
                <a:solidFill>
                  <a:schemeClr val="tx1"/>
                </a:solidFill>
              </a:rPr>
              <a:t>Municipal engagement of EPA affects remedial outcomes</a:t>
            </a:r>
          </a:p>
          <a:p>
            <a:pPr lvl="2"/>
            <a:r>
              <a:rPr lang="en-US" sz="3800" dirty="0">
                <a:solidFill>
                  <a:schemeClr val="tx1"/>
                </a:solidFill>
              </a:rPr>
              <a:t>Municipal involvement results in municipal control of the community’s environmental future</a:t>
            </a:r>
          </a:p>
          <a:p>
            <a:pPr lvl="2"/>
            <a:r>
              <a:rPr lang="en-US" sz="3800" dirty="0">
                <a:solidFill>
                  <a:schemeClr val="tx1"/>
                </a:solidFill>
              </a:rPr>
              <a:t>Municipal land use plans act as an institutional control and serve to achieve both reuse and environmental protection</a:t>
            </a:r>
          </a:p>
          <a:p>
            <a:pPr lvl="2"/>
            <a:r>
              <a:rPr lang="en-US" sz="3800" dirty="0">
                <a:solidFill>
                  <a:schemeClr val="tx1"/>
                </a:solidFill>
              </a:rPr>
              <a:t>EPA is committed to integrating reuse and remedy design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47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12698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4020B-BD58-413B-9283-2C8C1ABA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Case Study: Midvale, Utah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2810D02-B899-FAC3-B940-78C842279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47" y="1262062"/>
            <a:ext cx="2809197" cy="3614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EB48E-28E7-896F-F780-8A577DF58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64" t="7761" r="43367" b="3214"/>
          <a:stretch/>
        </p:blipFill>
        <p:spPr>
          <a:xfrm>
            <a:off x="3153999" y="436302"/>
            <a:ext cx="5326790" cy="36147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263464-AB86-4C49-246C-42BD494E7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14960" y="2031469"/>
            <a:ext cx="283978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EAFE5E-3EBF-4503-A41D-FF1C6D30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74" y="1293395"/>
            <a:ext cx="10153252" cy="4271210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POTENTIAL ELEMENTS OF DEWEY-HUMBOLDT’S IC PROGRAM: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General Plan Update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Zoning Ordinance – Multi-Use Agribusiness (MUA) Zone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Institutional Control Code 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MUA Development/Building Ordinance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Soil Management Ordinance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Environmental Impact Assessment (EIA) Ordinance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Consent Decree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5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EAFE5E-3EBF-4503-A41D-FF1C6D30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74" y="1293395"/>
            <a:ext cx="10153252" cy="4271210"/>
          </a:xfrm>
        </p:spPr>
        <p:txBody>
          <a:bodyPr>
            <a:normAutofit fontScale="85000" lnSpcReduction="20000"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POTENTIAL PROPERTY OWNERSHIP ISSUES IN MUA ZONE: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Construction/O&amp;M of the waste repositories in the MUA zone implicate ownership issues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EPA may want title to construct its remedy without obstruction or windfall to landowners and to ensure no future compromise of its remedy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EPA cannot take title without ADEQ being willing to assume title after construction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ADEQ will want some property interest to discharge its long-term O&amp;M obligation to EPA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These issues create opening for Town to explore becoming future title owner of waste repository sites slated for MUA reuse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41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What are “institutional controls”?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EPA’s rulebook for Superfund remedial action provides that any remedy that leaves waste or waste residuals in place MUST have two components -- “engineering controls” and “institutional controls”</a:t>
            </a: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EAFE5E-3EBF-4503-A41D-FF1C6D30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75" y="1293395"/>
            <a:ext cx="6627640" cy="4601378"/>
          </a:xfrm>
        </p:spPr>
        <p:txBody>
          <a:bodyPr>
            <a:normAutofit fontScale="77500" lnSpcReduction="20000"/>
          </a:bodyPr>
          <a:lstStyle/>
          <a:p>
            <a:r>
              <a:rPr lang="en-US" sz="3100" b="1" dirty="0">
                <a:solidFill>
                  <a:schemeClr val="tx1"/>
                </a:solidFill>
              </a:rPr>
              <a:t>DES MOINES, IOWA EXAMPLE: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Abandoned industrial site near downtown Des Moines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Tied up in Superfund litigation for years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In 2020, EPA and PRP settled liability </a:t>
            </a:r>
          </a:p>
          <a:p>
            <a:pPr lvl="2"/>
            <a:r>
              <a:rPr lang="en-US" sz="2800" dirty="0">
                <a:solidFill>
                  <a:schemeClr val="tx1"/>
                </a:solidFill>
              </a:rPr>
              <a:t>EPA to conduct remediation</a:t>
            </a:r>
          </a:p>
          <a:p>
            <a:pPr lvl="2"/>
            <a:r>
              <a:rPr lang="en-US" sz="2800" dirty="0">
                <a:solidFill>
                  <a:schemeClr val="tx1"/>
                </a:solidFill>
              </a:rPr>
              <a:t>PRP to relinquish property ownership</a:t>
            </a:r>
          </a:p>
          <a:p>
            <a:pPr lvl="2"/>
            <a:r>
              <a:rPr lang="en-US" sz="2800" dirty="0">
                <a:solidFill>
                  <a:schemeClr val="tx1"/>
                </a:solidFill>
              </a:rPr>
              <a:t>City to acquire title and facilitate redevelopment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Legal vehicle was federal consent decree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F5E33-6216-C82E-6535-8DAE9389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19" y="1031517"/>
            <a:ext cx="4247628" cy="238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0E124-7D6F-8B4E-879B-9EEAA7FA1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21"/>
          <a:stretch/>
        </p:blipFill>
        <p:spPr>
          <a:xfrm>
            <a:off x="7546019" y="3818143"/>
            <a:ext cx="4247628" cy="25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01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“Engineering controls” --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Physical, engineered measures that minimize human exposure to waste or waste residuals left at a site by limiting direct contact with such materials and/or controlling their migration in the environment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Examples include caps, covers, barriers, vapor mitigation systems, hydraulic groundwater controls</a:t>
            </a: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6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“Institutional controls” --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Non-engineered, administratively and legally enforceable measures that guide and manage human behavior at a site to minimize human exposure to waste left in place and to protect the integrity of the site’s engineering controls 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Examples include deed notices, land use restrictions, zoning and building codes, groundwater use restrictions, consent decrees, information advisories</a:t>
            </a: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41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Why did the Town Council take the position it did on ICs in its May 13 letter to EPA?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b="1" i="1" dirty="0">
                <a:solidFill>
                  <a:schemeClr val="tx1"/>
                </a:solidFill>
              </a:rPr>
              <a:t>First</a:t>
            </a:r>
            <a:r>
              <a:rPr lang="en-US" sz="2200" dirty="0">
                <a:solidFill>
                  <a:schemeClr val="tx1"/>
                </a:solidFill>
              </a:rPr>
              <a:t>, in developing and proposing its remedy, EPA focused primarily on ECs, and neglected development of ICs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As a result, the long-term effectiveness of EPA’s remedy is jeopardized, leaving the Town and its residents at risk</a:t>
            </a: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29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Why did the Town Council take the position it did on ICs in its May 13 letter to EPA?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b="1" i="1" dirty="0">
                <a:solidFill>
                  <a:schemeClr val="tx1"/>
                </a:solidFill>
              </a:rPr>
              <a:t>Second</a:t>
            </a:r>
            <a:r>
              <a:rPr lang="en-US" sz="2200" dirty="0">
                <a:solidFill>
                  <a:schemeClr val="tx1"/>
                </a:solidFill>
              </a:rPr>
              <a:t>, the ICs that EPA did suggest might accompany the proposed ECs are largely outside EPA’s (and ADEQ’s) authority to adopt, administer and enforce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By contrast, the Town has the authority to adopt, administer and enforce ICs needed to protect EPA’s remedy and Town residents</a:t>
            </a:r>
          </a:p>
          <a:p>
            <a:pPr marL="0" indent="0">
              <a:lnSpc>
                <a:spcPct val="90000"/>
              </a:lnSpc>
              <a:buSzPct val="70000"/>
              <a:buNone/>
            </a:pP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Why did the Town Council take the position it did on ICs in its May 13 letter to EPA?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b="1" i="1" dirty="0">
                <a:solidFill>
                  <a:schemeClr val="tx1"/>
                </a:solidFill>
              </a:rPr>
              <a:t>Third</a:t>
            </a:r>
            <a:r>
              <a:rPr lang="en-US" sz="2200" dirty="0">
                <a:solidFill>
                  <a:schemeClr val="tx1"/>
                </a:solidFill>
              </a:rPr>
              <a:t>, the Town has more at stake in developing, adopting, and administering ICs than EPA or ADEQ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The Town is closer to the matters to be regulated by the ICs and thus is better positioned to monitor IC compliance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dirty="0">
                <a:solidFill>
                  <a:schemeClr val="tx1"/>
                </a:solidFill>
              </a:rPr>
              <a:t>The Town will live with the waste repositories long after EPA and ADEQ depart</a:t>
            </a: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61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0AEC80-8115-4F41-B41A-43D500026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9418" b="6313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48AD-5F12-4F20-8B94-DCE9850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474577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600" b="1" dirty="0">
                <a:solidFill>
                  <a:schemeClr val="tx1"/>
                </a:solidFill>
              </a:rPr>
              <a:t>BACKGROUND</a:t>
            </a:r>
          </a:p>
          <a:p>
            <a:pPr lvl="1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What has been the initial response to the Town Council’s May 13 letter?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b="1" i="1" dirty="0">
                <a:solidFill>
                  <a:schemeClr val="tx1"/>
                </a:solidFill>
              </a:rPr>
              <a:t>July 24 EPA Regional Administrator Visit</a:t>
            </a:r>
            <a:r>
              <a:rPr lang="en-US" sz="2200" dirty="0">
                <a:solidFill>
                  <a:schemeClr val="tx1"/>
                </a:solidFill>
              </a:rPr>
              <a:t>:  EPA officials indicated that the letter was received and read, and EPA is ready and willing to engage with the Town on IC development</a:t>
            </a:r>
          </a:p>
          <a:p>
            <a:pPr lvl="2">
              <a:lnSpc>
                <a:spcPct val="90000"/>
              </a:lnSpc>
              <a:buSzPct val="70000"/>
              <a:buFont typeface="Century Gothic" panose="020B0502020202020204" pitchFamily="34" charset="0"/>
              <a:buChar char="►"/>
            </a:pPr>
            <a:r>
              <a:rPr lang="en-US" sz="2200" b="1" i="1" dirty="0">
                <a:solidFill>
                  <a:schemeClr val="tx1"/>
                </a:solidFill>
              </a:rPr>
              <a:t>August 7 ADEQ Director Meeting</a:t>
            </a:r>
            <a:r>
              <a:rPr lang="en-US" sz="2200" dirty="0">
                <a:solidFill>
                  <a:schemeClr val="tx1"/>
                </a:solidFill>
              </a:rPr>
              <a:t>: Similar message, leading to the scheduling of a meeting on ICs later this week (August 24)</a:t>
            </a: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106B23-E2BC-C51E-7084-F0179B79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11862" b="15374"/>
          <a:stretch/>
        </p:blipFill>
        <p:spPr>
          <a:xfrm>
            <a:off x="7575634" y="2391477"/>
            <a:ext cx="3687678" cy="21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52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B8EF33-82AA-4779-AFAA-C56669D00D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B414F3-C833-4395-8C69-0E806C5181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5FDEB4C-941C-4EBE-9462-062D8A0ADE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 design</Template>
  <TotalTime>1537</TotalTime>
  <Words>1417</Words>
  <Application>Microsoft Office PowerPoint</Application>
  <PresentationFormat>Widescreen</PresentationFormat>
  <Paragraphs>148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Century Gothic</vt:lpstr>
      <vt:lpstr>Wingdings 3</vt:lpstr>
      <vt:lpstr>Slice</vt:lpstr>
      <vt:lpstr>1_Slice</vt:lpstr>
      <vt:lpstr>IKM-HS Superfund Site: Town council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PowerPoint Presentation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Case Study: Midvale, Utah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study: midvale, UTAH</dc:title>
  <dc:creator>James Hamula</dc:creator>
  <cp:lastModifiedBy>Beth Evans</cp:lastModifiedBy>
  <cp:revision>40</cp:revision>
  <dcterms:created xsi:type="dcterms:W3CDTF">2023-07-18T21:39:22Z</dcterms:created>
  <dcterms:modified xsi:type="dcterms:W3CDTF">2023-08-22T23:49:43Z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