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63" r:id="rId2"/>
    <p:sldId id="268" r:id="rId3"/>
    <p:sldId id="276" r:id="rId4"/>
    <p:sldId id="266" r:id="rId5"/>
    <p:sldId id="272" r:id="rId6"/>
    <p:sldId id="273" r:id="rId7"/>
    <p:sldId id="274" r:id="rId8"/>
    <p:sldId id="275" r:id="rId9"/>
    <p:sldId id="267" r:id="rId10"/>
    <p:sldId id="271" r:id="rId11"/>
    <p:sldId id="283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E7C0A-6537-4F30-A9EA-39F7FCD12F3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F3FFF-13DA-4D5B-A2D1-E6E15E17E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3FFF-13DA-4D5B-A2D1-E6E15E17EA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8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441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3394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1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9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81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8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88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4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1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5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6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8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2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0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1453A0F-7DBC-4177-84DF-37893CC9928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34949A-5C6B-4347-949E-8B927FA33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9B0E-93C7-4915-142A-69D9D422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363326"/>
            <a:ext cx="9151697" cy="1151965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TOWN FORUM |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CB594-BD93-2A05-A504-D7E8740A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91"/>
            <a:ext cx="6092952" cy="371228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Residential Soil Sampling &amp; data reports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Manganese occurrences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cleanup TIMELINE – IKM, HS,  Residential soils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soil management ordinance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Questions &amp;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FD02C-048C-7861-2731-1B21822E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48" y="1631083"/>
            <a:ext cx="3476244" cy="34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4973F-2DFC-AE26-0087-AA5D4DA8C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37" name="Rectangle 36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34B99-7772-4F45-30C2-226B9547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7" y="265682"/>
            <a:ext cx="10048878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MANGANESE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F561-5C6A-3197-3844-BC5FAF49A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8" y="1331471"/>
            <a:ext cx="6881533" cy="426874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228600" marR="0" lvl="0" indent="-2286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INHALATION (FUGITIVE DUST)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INGESTION (soil and DRINKING WATER)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DERMAL CONTACT IS NOT A CRITICAL EXPOSURE ROUTE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Environmental exposures to airborne manganese have been associated with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neurological and mood effects  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Acute or intermediate exposure to excess manganese also affects the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respiratory system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There is no evidence that manganese causes cancer in humans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0918703-CC03-A04E-12ED-FDB6EA5863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r="1" b="163"/>
          <a:stretch/>
        </p:blipFill>
        <p:spPr>
          <a:xfrm>
            <a:off x="8163691" y="1718256"/>
            <a:ext cx="2987843" cy="298300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0579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0FFDC-ECCB-4AE0-65AA-72A3CD304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4681544-8CAA-7500-B805-2DBCC554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55C0A-E7A0-EA78-C9DF-C77700C6F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37" name="Rectangle 36">
              <a:extLst>
                <a:ext uri="{FF2B5EF4-FFF2-40B4-BE49-F238E27FC236}">
                  <a16:creationId xmlns:a16="http://schemas.microsoft.com/office/drawing/2014/main" id="{64A50F11-9512-FE4E-9185-31BE14FB8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28AAB81-39D8-39F6-9639-550C97046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535AD7-9860-5E0E-0800-55C5634B3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4395E3-74B8-A9A9-19AA-B591EB966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7" y="265682"/>
            <a:ext cx="10048878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Cleanup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B619-4555-74EA-0E9B-6E562BBDD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8" y="1331471"/>
            <a:ext cx="6027582" cy="42687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marR="0" lvl="0" indent="-2286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RESIDENTIAL PROPERTY REMEDIATION</a:t>
            </a:r>
          </a:p>
          <a:p>
            <a:pPr marL="685800" lvl="1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DESIGN HAS COMMENCED</a:t>
            </a:r>
          </a:p>
          <a:p>
            <a:pPr marL="685800" lvl="1" indent="-2286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2</a:t>
            </a:r>
            <a:r>
              <a:rPr lang="en-US" sz="2000" baseline="30000" dirty="0">
                <a:latin typeface="Abadi" panose="020B0604020104020204" pitchFamily="34" charset="0"/>
              </a:rPr>
              <a:t>ND</a:t>
            </a:r>
            <a:r>
              <a:rPr lang="en-US" sz="2000" dirty="0">
                <a:latin typeface="Abadi" panose="020B0604020104020204" pitchFamily="34" charset="0"/>
              </a:rPr>
              <a:t> QUARTER 2026 (2-4 YEARS)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Ikm-hs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REPOSITORY DESIGN</a:t>
            </a:r>
          </a:p>
          <a:p>
            <a:pPr marL="685800" lvl="1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2</a:t>
            </a:r>
            <a:r>
              <a:rPr lang="en-US" sz="2000" baseline="30000" dirty="0">
                <a:latin typeface="Abadi" panose="020B0604020104020204" pitchFamily="34" charset="0"/>
              </a:rPr>
              <a:t>ND</a:t>
            </a:r>
            <a:r>
              <a:rPr lang="en-US" sz="2000" dirty="0">
                <a:latin typeface="Abadi" panose="020B0604020104020204" pitchFamily="34" charset="0"/>
              </a:rPr>
              <a:t> QUARTER 2026 (2-3 YEARS)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Ikm-hs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REPOSITORY CONSTRUCTION</a:t>
            </a:r>
          </a:p>
          <a:p>
            <a:pPr marL="685800" lvl="1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COMMENCES WHEN DESIGN ENDS (5-10 YEARS)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9B69C5-26F7-E6CD-968D-B9B2BAE2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61" y="1506138"/>
            <a:ext cx="4665710" cy="29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2FCA0-4B14-4973-1F29-D50264B8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0EE9F1-C7FC-0AF6-463E-DDF921A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3635388-FABF-E62F-A358-F03483D56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37" name="Rectangle 36">
              <a:extLst>
                <a:ext uri="{FF2B5EF4-FFF2-40B4-BE49-F238E27FC236}">
                  <a16:creationId xmlns:a16="http://schemas.microsoft.com/office/drawing/2014/main" id="{B8CBA065-9DBC-B53C-A603-CE6CDC527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BD07DF32-424E-13FA-5C50-E21F163A1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444E0F-2678-C1C5-A330-25B3C6419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BC3CEB-157E-3DBD-B0E9-D36559EA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7" y="265682"/>
            <a:ext cx="10048878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SOIL MANAGEMENT ORDINANCE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AEE14-7B6C-D3EA-06D3-520BF821E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8" y="1331471"/>
            <a:ext cx="6027582" cy="42687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marR="0" lvl="0" indent="-2286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Limited to “SOIL Management district”</a:t>
            </a:r>
            <a:endParaRPr lang="en-US" sz="2000" dirty="0">
              <a:latin typeface="Abadi" panose="020B0604020104020204" pitchFamily="34" charset="0"/>
            </a:endParaRP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Exemption if EPA sampled/cleaned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Permit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Req’d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for intentional “soil displacements” 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If no data, Soil sampling</a:t>
            </a:r>
          </a:p>
          <a:p>
            <a:pPr marL="228600" marR="0" lvl="0" indent="-228600" algn="l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Prescribed management standards</a:t>
            </a:r>
          </a:p>
          <a:p>
            <a:pPr marL="685800" lvl="1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badi" panose="020B0604020104020204" pitchFamily="34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CFCDF-8259-A506-E726-2E04B3809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869" y="1436881"/>
            <a:ext cx="4787782" cy="455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9BED9-0061-D2C8-D173-DF566AF8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99D6-947E-0165-9E97-39743A0D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363326"/>
            <a:ext cx="10396882" cy="115196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EPA Residential SOIL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CAB19-0CCF-0DCE-AB5D-17EDA8424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91"/>
            <a:ext cx="10515600" cy="4140926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 2024,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epa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identified 374 properties for sampling</a:t>
            </a:r>
          </a:p>
          <a:p>
            <a:pPr lvl="1"/>
            <a:r>
              <a:rPr lang="en-US" sz="2400" dirty="0">
                <a:latin typeface="Abadi" panose="020B0604020104020204" pitchFamily="34" charset="0"/>
              </a:rPr>
              <a:t>213 property owners granted access (57%)</a:t>
            </a:r>
          </a:p>
          <a:p>
            <a:pPr lvl="1"/>
            <a:r>
              <a:rPr lang="en-US" sz="2400" dirty="0">
                <a:latin typeface="Abadi" panose="020B0604020104020204" pitchFamily="34" charset="0"/>
              </a:rPr>
              <a:t>153 property owners did not respond (41%)</a:t>
            </a:r>
          </a:p>
          <a:p>
            <a:pPr lvl="1"/>
            <a:r>
              <a:rPr lang="en-US" sz="2400" dirty="0">
                <a:latin typeface="Abadi" panose="020B0604020104020204" pitchFamily="34" charset="0"/>
              </a:rPr>
              <a:t>8 property owners denied access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EPA has final data and issued data reports for 56 properties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Additional data reports will be issued as data are validated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3C01A-B42C-1D7C-5BDE-A06032795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607E6-000A-5D7E-C022-60712A72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363326"/>
            <a:ext cx="10396882" cy="115196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EPA Residential SOIL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2F81C-486C-B85F-70A1-8856B9BD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91"/>
            <a:ext cx="10515600" cy="4140926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complete residential soil sampling by end of 2025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additional parcels IDENTIFIED FOR SAMPLING | NEW consent requests forthcoming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Current consent requests may still be returned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Property owners who want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epa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sampling may request it if they: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Identify location of parcel &amp; location of nearest sampled property</a:t>
            </a:r>
          </a:p>
          <a:p>
            <a:pPr lvl="1"/>
            <a:r>
              <a:rPr lang="en-US" sz="2800" dirty="0">
                <a:latin typeface="Abadi" panose="020B0604020104020204" pitchFamily="34" charset="0"/>
              </a:rPr>
              <a:t>Property has not previously been sampled by </a:t>
            </a:r>
            <a:r>
              <a:rPr lang="en-US" sz="2800" dirty="0" err="1">
                <a:latin typeface="Abadi" panose="020B0604020104020204" pitchFamily="34" charset="0"/>
              </a:rPr>
              <a:t>epa</a:t>
            </a:r>
            <a:endParaRPr lang="en-US" sz="2800" dirty="0">
              <a:latin typeface="Abadi" panose="020B06040201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3B1F0-317D-8E0C-8AD7-747B5631B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45" name="Rectangle 44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5321DC-D2AA-7B15-2BE2-DC20D4801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27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01B728EB-F75F-073C-338D-D63636523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08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close-up of a letter&#10;&#10;AI-generated content may be incorrect.">
            <a:extLst>
              <a:ext uri="{FF2B5EF4-FFF2-40B4-BE49-F238E27FC236}">
                <a16:creationId xmlns:a16="http://schemas.microsoft.com/office/drawing/2014/main" id="{155C8E08-471E-75D0-B5CA-9057592D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r="2" b="2"/>
          <a:stretch/>
        </p:blipFill>
        <p:spPr>
          <a:xfrm>
            <a:off x="-19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1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61E66D-B582-1537-1DBD-073909195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5583E3-B73F-46D2-8B66-31524FCC2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a house&#10;&#10;AI-generated content may be incorrect.">
            <a:extLst>
              <a:ext uri="{FF2B5EF4-FFF2-40B4-BE49-F238E27FC236}">
                <a16:creationId xmlns:a16="http://schemas.microsoft.com/office/drawing/2014/main" id="{E5532DE2-73DD-AB5E-D32A-01F2E71AC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r="1" b="166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CA6D6A-D239-423B-BCD0-36D301FBF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3719F-56DB-B0A9-6029-2DA9DFE4B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5583E3-B73F-46D2-8B66-31524FCC2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4A0CEC-6C1D-C57C-4513-964BF1C2B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r="1" b="3065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CA6D6A-D239-423B-BCD0-36D301FBF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5560E-0356-2A4B-B13D-DAF38CEC75A5}"/>
              </a:ext>
            </a:extLst>
          </p:cNvPr>
          <p:cNvSpPr txBox="1"/>
          <p:nvPr/>
        </p:nvSpPr>
        <p:spPr>
          <a:xfrm>
            <a:off x="4506687" y="5069568"/>
            <a:ext cx="6544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THE EPC IS CALCULATED USING A 95% UPPER CONFIDENCE LEVEL (UCL)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1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76E2C-D7B8-A97E-7DD0-F64E9FAC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house&#10;&#10;AI-generated content may be incorrect.">
            <a:extLst>
              <a:ext uri="{FF2B5EF4-FFF2-40B4-BE49-F238E27FC236}">
                <a16:creationId xmlns:a16="http://schemas.microsoft.com/office/drawing/2014/main" id="{B36C0AB7-010F-A8DC-73F0-B35E08D78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6" y="321012"/>
            <a:ext cx="3847500" cy="498058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6" name="Picture 5" descr="A screenshot of a laboratory results&#10;&#10;AI-generated content may be incorrect.">
            <a:extLst>
              <a:ext uri="{FF2B5EF4-FFF2-40B4-BE49-F238E27FC236}">
                <a16:creationId xmlns:a16="http://schemas.microsoft.com/office/drawing/2014/main" id="{58C39C02-0C3A-9998-8195-2EC9E3D52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01" y="765899"/>
            <a:ext cx="5295543" cy="409080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131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74732-34B5-E2F7-2648-3717B521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15DA87D-133C-4F77-8863-8B66D40F9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C436ED1-B374-4FA9-AC69-CA9B086E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0BF795C8-C503-458A-B6C7-5C3B78FA6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9605B65-A1AD-48AA-9FA4-0239C3E34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158A24C-9ADB-45F1-90ED-8B0C00DF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7F4CB5-5975-71B9-6D5B-0D89ED69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1" b="11497"/>
          <a:stretch/>
        </p:blipFill>
        <p:spPr>
          <a:xfrm>
            <a:off x="2057400" y="350902"/>
            <a:ext cx="7448550" cy="56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3929</TotalTime>
  <Words>283</Words>
  <Application>Microsoft Office PowerPoint</Application>
  <PresentationFormat>Widescreen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Abadi</vt:lpstr>
      <vt:lpstr>Aptos</vt:lpstr>
      <vt:lpstr>Arial</vt:lpstr>
      <vt:lpstr>Impact</vt:lpstr>
      <vt:lpstr>Main Event</vt:lpstr>
      <vt:lpstr>TOWN FORUM | AGENDA</vt:lpstr>
      <vt:lpstr>EPA Residential SOIL SAMPLING</vt:lpstr>
      <vt:lpstr>EPA Residential SOIL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MANGANESE risk</vt:lpstr>
      <vt:lpstr>Cleanup timeline</vt:lpstr>
      <vt:lpstr>SOIL MANAGEMENT ORDINANCE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Speyer</dc:creator>
  <cp:lastModifiedBy>Beth Evans</cp:lastModifiedBy>
  <cp:revision>46</cp:revision>
  <dcterms:created xsi:type="dcterms:W3CDTF">2025-01-25T18:48:44Z</dcterms:created>
  <dcterms:modified xsi:type="dcterms:W3CDTF">2025-03-13T23:40:41Z</dcterms:modified>
</cp:coreProperties>
</file>